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9"/>
  </p:notesMasterIdLst>
  <p:sldIdLst>
    <p:sldId id="256" r:id="rId2"/>
    <p:sldId id="257" r:id="rId3"/>
    <p:sldId id="270" r:id="rId4"/>
    <p:sldId id="258" r:id="rId5"/>
    <p:sldId id="268" r:id="rId6"/>
    <p:sldId id="265" r:id="rId7"/>
    <p:sldId id="263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50" userDrawn="1">
          <p15:clr>
            <a:srgbClr val="A4A3A4"/>
          </p15:clr>
        </p15:guide>
        <p15:guide id="3" pos="5684" userDrawn="1">
          <p15:clr>
            <a:srgbClr val="A4A3A4"/>
          </p15:clr>
        </p15:guide>
        <p15:guide id="7" pos="14688" userDrawn="1">
          <p15:clr>
            <a:srgbClr val="A4A3A4"/>
          </p15:clr>
        </p15:guide>
        <p15:guide id="8" pos="876" userDrawn="1">
          <p15:clr>
            <a:srgbClr val="A4A3A4"/>
          </p15:clr>
        </p15:guide>
        <p15:guide id="9" orient="horz" pos="7541" userDrawn="1">
          <p15:clr>
            <a:srgbClr val="A4A3A4"/>
          </p15:clr>
        </p15:guide>
        <p15:guide id="10" pos="5752" userDrawn="1">
          <p15:clr>
            <a:srgbClr val="A4A3A4"/>
          </p15:clr>
        </p15:guide>
        <p15:guide id="11" pos="10515" userDrawn="1">
          <p15:clr>
            <a:srgbClr val="A4A3A4"/>
          </p15:clr>
        </p15:guide>
        <p15:guide id="12" pos="10615" userDrawn="1">
          <p15:clr>
            <a:srgbClr val="A4A3A4"/>
          </p15:clr>
        </p15:guide>
        <p15:guide id="13" orient="horz" pos="4002" userDrawn="1">
          <p15:clr>
            <a:srgbClr val="A4A3A4"/>
          </p15:clr>
        </p15:guide>
        <p15:guide id="14" orient="horz" pos="41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Microsoft Office" initials="Office" lastIdx="1" clrIdx="0">
    <p:extLst/>
  </p:cmAuthor>
  <p:cmAuthor id="2" name="Usuario de Microsoft Office" initials="Office [2]" lastIdx="1" clrIdx="1">
    <p:extLst/>
  </p:cmAuthor>
  <p:cmAuthor id="3" name="Usuario de Microsoft Office" initials="Office [3]" lastIdx="1" clrIdx="2">
    <p:extLst/>
  </p:cmAuthor>
  <p:cmAuthor id="4" name="Usuario de Microsoft Office" initials="Office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00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E9092"/>
    <a:srgbClr val="C28E78"/>
    <a:srgbClr val="956C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9"/>
    <p:restoredTop sz="94136"/>
  </p:normalViewPr>
  <p:slideViewPr>
    <p:cSldViewPr snapToGrid="0" snapToObjects="1" showGuides="1">
      <p:cViewPr>
        <p:scale>
          <a:sx n="50" d="100"/>
          <a:sy n="50" d="100"/>
        </p:scale>
        <p:origin x="-78" y="-72"/>
      </p:cViewPr>
      <p:guideLst>
        <p:guide orient="horz" pos="850"/>
        <p:guide orient="horz" pos="7541"/>
        <p:guide orient="horz" pos="4002"/>
        <p:guide orient="horz" pos="4116"/>
        <p:guide pos="5684"/>
        <p:guide pos="14688"/>
        <p:guide pos="876"/>
        <p:guide pos="5752"/>
        <p:guide pos="10515"/>
        <p:guide pos="106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231630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0908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181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75264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59436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4187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10777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98397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657-7FCC-1743-B2A0-B4B81A816626}" type="datetimeFigureOut">
              <a:rPr/>
              <a:pPr/>
              <a:t>17/11/16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3333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657-7FCC-1743-B2A0-B4B81A816626}" type="datetimeFigureOut">
              <a:rPr/>
              <a:pPr/>
              <a:t>17/11/16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6891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657-7FCC-1743-B2A0-B4B81A816626}" type="datetimeFigureOut">
              <a:rPr/>
              <a:pPr/>
              <a:t>17/11/16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0656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657-7FCC-1743-B2A0-B4B81A816626}" type="datetimeFigureOut">
              <a:rPr/>
              <a:pPr/>
              <a:t>17/11/16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2155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657-7FCC-1743-B2A0-B4B81A816626}" type="datetimeFigureOut">
              <a:rPr/>
              <a:pPr/>
              <a:t>17/11/16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1491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657-7FCC-1743-B2A0-B4B81A816626}" type="datetimeFigureOut">
              <a:rPr/>
              <a:pPr/>
              <a:t>17/11/16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80430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657-7FCC-1743-B2A0-B4B81A816626}" type="datetimeFigureOut">
              <a:rPr/>
              <a:pPr/>
              <a:t>17/11/16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948916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657-7FCC-1743-B2A0-B4B81A816626}" type="datetimeFigureOut">
              <a:rPr/>
              <a:pPr/>
              <a:t>17/11/16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1275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657-7FCC-1743-B2A0-B4B81A816626}" type="datetimeFigureOut">
              <a:rPr/>
              <a:pPr/>
              <a:t>17/11/16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3805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657-7FCC-1743-B2A0-B4B81A816626}" type="datetimeFigureOut">
              <a:rPr/>
              <a:pPr/>
              <a:t>17/11/16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1082484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A657-7FCC-1743-B2A0-B4B81A816626}" type="datetimeFigureOut">
              <a:rPr/>
              <a:pPr/>
              <a:t>17/11/16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998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DA657-7FCC-1743-B2A0-B4B81A816626}" type="datetimeFigureOut">
              <a:rPr/>
              <a:pPr/>
              <a:t>17/11/16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8691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1349376"/>
            <a:ext cx="24384000" cy="10237788"/>
          </a:xfrm>
          <a:prstGeom prst="rect">
            <a:avLst/>
          </a:prstGeom>
          <a:solidFill>
            <a:srgbClr val="8E90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/>
          </a:p>
        </p:txBody>
      </p:sp>
      <p:pic>
        <p:nvPicPr>
          <p:cNvPr id="128" name="A1003.jpg"/>
          <p:cNvPicPr preferRelativeResize="0"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304213" y="1349114"/>
            <a:ext cx="16084784" cy="10238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50" y="2320926"/>
            <a:ext cx="3601075" cy="16463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7937" y="11971338"/>
            <a:ext cx="2379263" cy="8810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50" y="12184812"/>
            <a:ext cx="3357729" cy="6973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0" y="1349376"/>
            <a:ext cx="24384000" cy="10237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90" y="1349374"/>
            <a:ext cx="15394484" cy="10237790"/>
          </a:xfrm>
          <a:prstGeom prst="rect">
            <a:avLst/>
          </a:prstGeom>
        </p:spPr>
      </p:pic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6206482"/>
              </p:ext>
            </p:extLst>
          </p:nvPr>
        </p:nvGraphicFramePr>
        <p:xfrm>
          <a:off x="1388534" y="1349374"/>
          <a:ext cx="7630848" cy="9843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2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02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4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Facilities</a:t>
                      </a:r>
                      <a:r>
                        <a:rPr lang="es-ES" sz="4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 and </a:t>
                      </a:r>
                      <a:r>
                        <a:rPr lang="es-ES" sz="4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services</a:t>
                      </a:r>
                      <a:endParaRPr lang="es-ES" sz="4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180000" marT="360000" marB="36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_tradnl" sz="4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180000" marT="360000" marB="36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1191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pl-P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Panoramic</a:t>
                      </a:r>
                      <a:r>
                        <a:rPr lang="pl-P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pl-P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views</a:t>
                      </a:r>
                      <a:endParaRPr lang="es-ES_tradnl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G</a:t>
                      </a:r>
                      <a:r>
                        <a:rPr lang="pl-P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ym</a:t>
                      </a:r>
                      <a:endParaRPr lang="es-ES_tradnl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270º</a:t>
                      </a:r>
                      <a:r>
                        <a:rPr lang="pl-P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pl-P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r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oof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top </a:t>
                      </a:r>
                      <a:r>
                        <a:rPr lang="pl-P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b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a</a:t>
                      </a:r>
                      <a:r>
                        <a:rPr lang="pl-PL" sz="28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r</a:t>
                      </a:r>
                      <a:endParaRPr lang="es-ES_tradnl" sz="28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270º</a:t>
                      </a:r>
                      <a:r>
                        <a:rPr lang="pl-P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pl-PL" sz="28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swimming</a:t>
                      </a:r>
                      <a:r>
                        <a:rPr lang="pl-P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p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ool</a:t>
                      </a:r>
                      <a:endParaRPr lang="es-ES_tradnl" sz="28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Parking</a:t>
                      </a:r>
                      <a:endParaRPr lang="es-ES_tradnl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“270º</a:t>
                      </a:r>
                      <a:r>
                        <a:rPr lang="pl-P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Terra</a:t>
                      </a:r>
                      <a:r>
                        <a:rPr lang="pl-P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ce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” </a:t>
                      </a:r>
                      <a:r>
                        <a:rPr lang="pl-P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for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_tradnl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coffee breaks </a:t>
                      </a:r>
                      <a:r>
                        <a:rPr lang="pl-P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and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_tradnl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cocktails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pl-P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Versatile</a:t>
                      </a:r>
                      <a:r>
                        <a:rPr lang="pl-P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f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oyer</a:t>
                      </a:r>
                      <a:endParaRPr lang="es-ES_tradnl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Restaurant </a:t>
                      </a:r>
                      <a:r>
                        <a:rPr lang="pl-P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and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_tradnl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snack bar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Wellness</a:t>
                      </a:r>
                      <a:r>
                        <a:rPr lang="es-ES_tradnl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cent</a:t>
                      </a:r>
                      <a:r>
                        <a:rPr lang="pl-P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re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pl-P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in</a:t>
                      </a:r>
                      <a:r>
                        <a:rPr lang="pl-P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pl-P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the</a:t>
                      </a:r>
                      <a:r>
                        <a:rPr lang="pl-P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pl-P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attic</a:t>
                      </a:r>
                      <a:endParaRPr lang="es-ES_tradnl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pl-P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Complimentary</a:t>
                      </a:r>
                      <a:r>
                        <a:rPr lang="pl-P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Wi</a:t>
                      </a:r>
                      <a:r>
                        <a:rPr lang="pl-P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-F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i</a:t>
                      </a:r>
                      <a:endParaRPr lang="es-ES_tradnl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lang="es-ES_tradnl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80000" marT="360000" marB="360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lang="es-ES_tradn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80000" marT="360000" marB="360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108" y="11971338"/>
            <a:ext cx="2240481" cy="10242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6658" y="12184812"/>
            <a:ext cx="3357729" cy="6973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-14288" y="1332892"/>
            <a:ext cx="24384000" cy="10254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381967" y="1349375"/>
            <a:ext cx="7564177" cy="50064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144000" y="6563050"/>
            <a:ext cx="7555044" cy="50093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56" y="1349115"/>
            <a:ext cx="7506541" cy="50067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6857785" y="1349375"/>
            <a:ext cx="7526216" cy="102230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108" y="11971338"/>
            <a:ext cx="2240481" cy="10242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6658" y="12184812"/>
            <a:ext cx="3357729" cy="69731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36" y="6563050"/>
            <a:ext cx="7539107" cy="5009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517721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0" y="1349376"/>
            <a:ext cx="24384000" cy="10237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8028139"/>
              </p:ext>
            </p:extLst>
          </p:nvPr>
        </p:nvGraphicFramePr>
        <p:xfrm>
          <a:off x="1388534" y="1349375"/>
          <a:ext cx="7630848" cy="8587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2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79513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Capacity</a:t>
                      </a:r>
                      <a:r>
                        <a:rPr lang="es-ES" sz="4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 and </a:t>
                      </a:r>
                      <a:r>
                        <a:rPr lang="es-ES" sz="4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location</a:t>
                      </a:r>
                      <a:endParaRPr lang="es-ES" sz="48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180000" marT="360000" marB="36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_tradnl" sz="4800">
                        <a:latin typeface="+mj-lt"/>
                      </a:endParaRPr>
                    </a:p>
                  </a:txBody>
                  <a:tcPr marL="0" marR="180000" marT="360000" marB="36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36392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187 </a:t>
                      </a:r>
                      <a:r>
                        <a:rPr lang="es-ES_tradn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rooms</a:t>
                      </a:r>
                      <a:endParaRPr lang="es-ES_tradnl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Meeting rooms for up </a:t>
                      </a:r>
                      <a:r>
                        <a:rPr lang="pl-P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to 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350 people</a:t>
                      </a:r>
                      <a:endParaRPr lang="es-ES_tradnl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lang="es-ES_tradnl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lang="es-ES_tradnl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8 </a:t>
                      </a:r>
                      <a:r>
                        <a:rPr lang="es-ES_tradnl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km </a:t>
                      </a:r>
                      <a:r>
                        <a:rPr lang="es-ES_tradn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from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Manises </a:t>
                      </a:r>
                      <a:r>
                        <a:rPr lang="es-ES_tradn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airport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es-ES_tradnl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Valencia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2 </a:t>
                      </a:r>
                      <a:r>
                        <a:rPr lang="es-ES_tradnl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km </a:t>
                      </a:r>
                      <a:r>
                        <a:rPr lang="es-ES_tradnl" sz="28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from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Playa </a:t>
                      </a:r>
                      <a:r>
                        <a:rPr lang="es-ES_tradnl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de las Arenas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2 </a:t>
                      </a:r>
                      <a:r>
                        <a:rPr lang="es-ES_tradnl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km 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from </a:t>
                      </a:r>
                      <a:r>
                        <a:rPr lang="pl-P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city </a:t>
                      </a:r>
                      <a:r>
                        <a:rPr lang="pl-PL" sz="28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centre</a:t>
                      </a:r>
                      <a:endParaRPr lang="es-ES_tradnl" sz="28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100 </a:t>
                      </a:r>
                      <a:r>
                        <a:rPr lang="es-ES_tradnl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m 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from Ciudad </a:t>
                      </a:r>
                      <a:r>
                        <a:rPr lang="es-ES_tradnl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de las Artes </a:t>
                      </a:r>
                      <a:br>
                        <a:rPr lang="es-ES_tradnl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</a:br>
                      <a:r>
                        <a:rPr lang="pl-P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y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_tradnl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las 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Ciencias </a:t>
                      </a:r>
                      <a:r>
                        <a:rPr lang="pl-P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m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useum</a:t>
                      </a:r>
                      <a:endParaRPr lang="es-ES_tradnl" sz="28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pl-P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.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5 </a:t>
                      </a:r>
                      <a:r>
                        <a:rPr lang="es-ES_tradnl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km 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from Joaqu</a:t>
                      </a:r>
                      <a:r>
                        <a:rPr lang="es-ES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í</a:t>
                      </a:r>
                      <a:r>
                        <a:rPr lang="es-ES_tradnl" sz="2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n 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Sorolla AVE </a:t>
                      </a:r>
                      <a:r>
                        <a:rPr lang="pl-PL" sz="28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train</a:t>
                      </a:r>
                      <a:r>
                        <a:rPr lang="pl-P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s-ES_tradnl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station</a:t>
                      </a:r>
                      <a:endParaRPr lang="es-ES_tradnl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80000" marT="360000" marB="360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lang="es-ES_tradnl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80000" marT="360000" marB="360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032489" y="1349376"/>
            <a:ext cx="15344078" cy="102377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108" y="11971338"/>
            <a:ext cx="2240481" cy="10242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6658" y="12184812"/>
            <a:ext cx="3357729" cy="6973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0" y="1332892"/>
            <a:ext cx="24384000" cy="10254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/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4386923"/>
              </p:ext>
            </p:extLst>
          </p:nvPr>
        </p:nvGraphicFramePr>
        <p:xfrm>
          <a:off x="1313126" y="1367512"/>
          <a:ext cx="5844912" cy="8594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1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57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4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Meeting </a:t>
                      </a:r>
                      <a:r>
                        <a:rPr lang="es-ES" sz="4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rooms</a:t>
                      </a:r>
                      <a:endParaRPr lang="es-ES" sz="48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180000" marT="360000" marB="36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_tradnl" sz="4800">
                        <a:latin typeface="+mj-lt"/>
                      </a:endParaRPr>
                    </a:p>
                  </a:txBody>
                  <a:tcPr marL="0" marR="180000" marT="360000" marB="36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36392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Themed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 meetings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Car </a:t>
                      </a:r>
                      <a:r>
                        <a:rPr lang="es-ES_tradn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exhibitions</a:t>
                      </a:r>
                      <a:endParaRPr lang="es-ES_tradnl" sz="28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Daylight</a:t>
                      </a:r>
                      <a:endParaRPr lang="es-ES_tradnl" sz="28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Wi</a:t>
                      </a:r>
                      <a:r>
                        <a:rPr lang="pl-P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-</a:t>
                      </a:r>
                      <a:r>
                        <a:rPr lang="es-ES_trad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 charset="0"/>
                          <a:cs typeface="Calibri" charset="0"/>
                        </a:rPr>
                        <a:t>Fi</a:t>
                      </a:r>
                      <a:endParaRPr lang="es-ES_tradnl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80000" marT="360000" marB="360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 sz="2200">
                          <a:solidFill>
                            <a:srgbClr val="956C5A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lang="es-ES_tradnl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80000" marT="360000" marB="360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" name="Imagen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108" y="11971338"/>
            <a:ext cx="2240481" cy="10242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366" y="1604235"/>
            <a:ext cx="11878311" cy="9711583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10055124" y="2299143"/>
            <a:ext cx="89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err="1" smtClean="0"/>
              <a:t>Terrace</a:t>
            </a:r>
            <a:endParaRPr lang="es-ES_tradnl" sz="1800" dirty="0"/>
          </a:p>
          <a:p>
            <a:r>
              <a:rPr lang="es-ES_tradnl" sz="1800" dirty="0"/>
              <a:t>130 m</a:t>
            </a:r>
            <a:r>
              <a:rPr lang="es-ES_tradnl" sz="1800" baseline="30000" dirty="0"/>
              <a:t>2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10055122" y="4381943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err="1"/>
              <a:t>Taronja</a:t>
            </a:r>
            <a:endParaRPr lang="es-ES_tradnl" sz="1800" dirty="0"/>
          </a:p>
          <a:p>
            <a:r>
              <a:rPr lang="es-ES_tradnl" sz="1800" dirty="0"/>
              <a:t>65 m</a:t>
            </a:r>
            <a:r>
              <a:rPr lang="es-ES_tradnl" sz="1800" baseline="30000" dirty="0"/>
              <a:t>2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9196222" y="5887819"/>
            <a:ext cx="89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err="1"/>
              <a:t>Terrace</a:t>
            </a:r>
            <a:endParaRPr lang="es-ES_tradnl" sz="1800" dirty="0"/>
          </a:p>
          <a:p>
            <a:r>
              <a:rPr lang="es-ES_tradnl" sz="1800" dirty="0"/>
              <a:t>111 m</a:t>
            </a:r>
            <a:r>
              <a:rPr lang="es-ES_tradnl" sz="1800" baseline="30000" dirty="0"/>
              <a:t>2</a:t>
            </a:r>
          </a:p>
        </p:txBody>
      </p:sp>
      <p:sp>
        <p:nvSpPr>
          <p:cNvPr id="52" name="CuadroTexto 51"/>
          <p:cNvSpPr txBox="1"/>
          <p:nvPr/>
        </p:nvSpPr>
        <p:spPr>
          <a:xfrm rot="16200000">
            <a:off x="8589975" y="7848879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err="1"/>
              <a:t>Terrace</a:t>
            </a:r>
            <a:r>
              <a:rPr lang="es-ES_tradnl" sz="1800" dirty="0"/>
              <a:t> </a:t>
            </a:r>
            <a:endParaRPr lang="es-ES_tradnl" sz="1800" dirty="0" smtClean="0"/>
          </a:p>
          <a:p>
            <a:r>
              <a:rPr lang="es-ES_tradnl" sz="1800" dirty="0" smtClean="0"/>
              <a:t>104 </a:t>
            </a:r>
            <a:r>
              <a:rPr lang="es-ES_tradnl" sz="1800" dirty="0"/>
              <a:t>m</a:t>
            </a:r>
            <a:r>
              <a:rPr lang="es-ES_tradnl" sz="1800" baseline="30000" dirty="0"/>
              <a:t>2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0568244" y="10652329"/>
            <a:ext cx="89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err="1"/>
              <a:t>Terrace</a:t>
            </a:r>
            <a:endParaRPr lang="es-ES_tradnl" sz="1800" dirty="0"/>
          </a:p>
          <a:p>
            <a:r>
              <a:rPr lang="es-ES_tradnl" sz="1800" dirty="0"/>
              <a:t>136 m</a:t>
            </a:r>
            <a:r>
              <a:rPr lang="es-ES_tradnl" sz="1800" baseline="30000" dirty="0"/>
              <a:t>2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17224642" y="4381943"/>
            <a:ext cx="984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/>
              <a:t>Celeste I</a:t>
            </a:r>
          </a:p>
          <a:p>
            <a:r>
              <a:rPr lang="es-ES_tradnl" sz="1800" dirty="0"/>
              <a:t>170 m</a:t>
            </a:r>
            <a:r>
              <a:rPr lang="es-ES_tradnl" sz="1800" baseline="30000" dirty="0"/>
              <a:t>2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18836725" y="4381943"/>
            <a:ext cx="104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/>
              <a:t>Celeste II</a:t>
            </a:r>
          </a:p>
          <a:p>
            <a:r>
              <a:rPr lang="es-ES_tradnl" sz="1800" dirty="0"/>
              <a:t>200 m</a:t>
            </a:r>
            <a:r>
              <a:rPr lang="es-ES_tradnl" sz="1800" baseline="30000" dirty="0"/>
              <a:t>2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17291165" y="752571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/>
              <a:t>Foyer</a:t>
            </a:r>
          </a:p>
          <a:p>
            <a:r>
              <a:rPr lang="es-ES_tradnl" sz="1800" dirty="0"/>
              <a:t>315 m</a:t>
            </a:r>
            <a:r>
              <a:rPr lang="es-ES_tradnl" sz="1800" baseline="30000" dirty="0"/>
              <a:t>2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13729489" y="8331643"/>
            <a:ext cx="104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/>
              <a:t>Marengo</a:t>
            </a:r>
          </a:p>
          <a:p>
            <a:r>
              <a:rPr lang="es-ES_tradnl" sz="1800" dirty="0"/>
              <a:t>33 m</a:t>
            </a:r>
            <a:r>
              <a:rPr lang="es-ES_tradnl" sz="1800" baseline="30000" dirty="0"/>
              <a:t>2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13769562" y="7413967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/>
              <a:t>Burdeos</a:t>
            </a:r>
          </a:p>
          <a:p>
            <a:r>
              <a:rPr lang="es-ES_tradnl" sz="1800" dirty="0"/>
              <a:t>35 m</a:t>
            </a:r>
            <a:r>
              <a:rPr lang="es-ES_tradnl" sz="1800" baseline="30000" dirty="0"/>
              <a:t>2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13615181" y="6535114"/>
            <a:ext cx="1212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/>
              <a:t>Mandarina</a:t>
            </a:r>
          </a:p>
          <a:p>
            <a:r>
              <a:rPr lang="es-ES_tradnl" sz="1800" dirty="0"/>
              <a:t>29 m</a:t>
            </a:r>
            <a:r>
              <a:rPr lang="es-ES_tradnl" sz="1800" baseline="30000" dirty="0"/>
              <a:t>2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13779980" y="5706844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/>
              <a:t>P</a:t>
            </a:r>
            <a:r>
              <a:rPr lang="es-ES" sz="1800" dirty="0"/>
              <a:t>ú</a:t>
            </a:r>
            <a:r>
              <a:rPr lang="es-ES_tradnl" sz="1800" dirty="0" err="1"/>
              <a:t>rpura</a:t>
            </a:r>
            <a:endParaRPr lang="es-ES_tradnl" sz="1800" dirty="0"/>
          </a:p>
          <a:p>
            <a:r>
              <a:rPr lang="es-ES_tradnl" sz="1800" dirty="0"/>
              <a:t>29 m</a:t>
            </a:r>
            <a:r>
              <a:rPr lang="es-ES_tradnl" sz="1800" baseline="30000" dirty="0"/>
              <a:t>2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13628718" y="4808941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err="1"/>
              <a:t>Melocot</a:t>
            </a:r>
            <a:r>
              <a:rPr lang="es-ES" sz="1800" dirty="0" err="1"/>
              <a:t>ó</a:t>
            </a:r>
            <a:r>
              <a:rPr lang="es-ES_tradnl" sz="1800" dirty="0"/>
              <a:t>n</a:t>
            </a:r>
          </a:p>
          <a:p>
            <a:r>
              <a:rPr lang="es-ES_tradnl" sz="1800" dirty="0"/>
              <a:t>27 m</a:t>
            </a:r>
            <a:r>
              <a:rPr lang="es-ES_tradnl" sz="1800" baseline="30000" dirty="0"/>
              <a:t>2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13800240" y="4052205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/>
              <a:t>Marino</a:t>
            </a:r>
          </a:p>
          <a:p>
            <a:r>
              <a:rPr lang="es-ES_tradnl" sz="1800" dirty="0"/>
              <a:t>27 m</a:t>
            </a:r>
            <a:r>
              <a:rPr lang="es-ES_tradnl" sz="1800" baseline="30000" dirty="0"/>
              <a:t>2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13882572" y="3107703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/>
              <a:t>Lima</a:t>
            </a:r>
          </a:p>
          <a:p>
            <a:r>
              <a:rPr lang="es-ES_tradnl" sz="1800" dirty="0"/>
              <a:t>26 m</a:t>
            </a:r>
            <a:r>
              <a:rPr lang="es-ES_tradnl" sz="1800" baseline="30000" dirty="0"/>
              <a:t>2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13947002" y="2348878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err="1"/>
              <a:t>Rub</a:t>
            </a:r>
            <a:r>
              <a:rPr lang="es-ES" sz="1800" dirty="0"/>
              <a:t>í</a:t>
            </a:r>
            <a:endParaRPr lang="es-ES_tradnl" sz="1800" dirty="0"/>
          </a:p>
          <a:p>
            <a:r>
              <a:rPr lang="es-ES_tradnl" sz="1800" dirty="0"/>
              <a:t>25 m</a:t>
            </a:r>
            <a:r>
              <a:rPr lang="es-ES_tradnl" sz="1800" baseline="30000" dirty="0"/>
              <a:t>2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6658" y="12184812"/>
            <a:ext cx="3357729" cy="697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772239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536" y="10328919"/>
            <a:ext cx="3106975" cy="73102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0" y="1349375"/>
            <a:ext cx="24384000" cy="101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/>
          </a:p>
        </p:txBody>
      </p:sp>
      <p:sp>
        <p:nvSpPr>
          <p:cNvPr id="21" name="Rectángulo 20"/>
          <p:cNvSpPr/>
          <p:nvPr/>
        </p:nvSpPr>
        <p:spPr>
          <a:xfrm>
            <a:off x="12192000" y="1538849"/>
            <a:ext cx="11282288" cy="1063830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3335234"/>
              </p:ext>
            </p:extLst>
          </p:nvPr>
        </p:nvGraphicFramePr>
        <p:xfrm>
          <a:off x="1388536" y="1489975"/>
          <a:ext cx="21928664" cy="74880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253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0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91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91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291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291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8291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82915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82915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82915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MEETING ROOM</a:t>
                      </a:r>
                      <a:endParaRPr lang="es-ES_tradnl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SURFACE (SQ M | SQ FT)</a:t>
                      </a:r>
                      <a:endParaRPr lang="es-ES_tradnl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HEIGHT (M | FT)</a:t>
                      </a:r>
                      <a:endParaRPr lang="es-ES_tradnl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NATURAL LIGHT</a:t>
                      </a:r>
                      <a:endParaRPr lang="es-ES_tradnl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BANQUET</a:t>
                      </a:r>
                      <a:endParaRPr lang="es-ES_tradnl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COCKTAIL</a:t>
                      </a:r>
                      <a:endParaRPr lang="es-ES_tradnl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CLASSROOM</a:t>
                      </a:r>
                      <a:endParaRPr lang="es-ES_tradnl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THEATRE</a:t>
                      </a:r>
                      <a:endParaRPr lang="es-ES_tradnl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U</a:t>
                      </a:r>
                      <a:r>
                        <a:rPr lang="pl-P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-</a:t>
                      </a:r>
                      <a:r>
                        <a:rPr lang="es-ES_tradn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SHAPE</a:t>
                      </a:r>
                      <a:endParaRPr lang="es-ES_tradnl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H</a:t>
                      </a:r>
                      <a:r>
                        <a:rPr lang="pl-PL" sz="1600" b="1" i="0" u="none" strike="noStrik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-</a:t>
                      </a:r>
                      <a:r>
                        <a:rPr lang="es-ES_tradnl" sz="1600" b="1" i="0" u="none" strike="noStrik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SQUARE</a:t>
                      </a:r>
                      <a:endParaRPr lang="es-ES_tradnl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BUFFET</a:t>
                      </a:r>
                      <a:endParaRPr lang="es-ES_tradnl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endParaRPr lang="es-ES_tradnl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8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CELESTE I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170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,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829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120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160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150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40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72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CELESTE II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200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,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152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130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160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110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160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40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78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CELESTE I+II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370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,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982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6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250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320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230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330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70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150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MARENGO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33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355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4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13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BURDEOS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35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376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7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MANDARINA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29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312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PÚRPURA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29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312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MARINO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27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290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6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MELOCOTÓN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27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290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6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LIMA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26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279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RUBÍ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25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269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TARONJA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65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699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7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9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40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45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FOYER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316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,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401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4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4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13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190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350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170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267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-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82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TERRA</a:t>
                      </a:r>
                      <a:r>
                        <a:rPr lang="pl-PL" sz="1600" b="1" i="0" u="none" strike="noStrik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ZA</a:t>
                      </a:r>
                      <a:r>
                        <a:rPr lang="pl-PL" sz="1600" b="1" i="0" u="none" strike="noStrike" baseline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s-ES_tradnl" sz="16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270º</a:t>
                      </a:r>
                      <a:endParaRPr lang="es-ES_tradnl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351 | 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3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,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778</a:t>
                      </a:r>
                      <a:r>
                        <a:rPr lang="pl-P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.</a:t>
                      </a:r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-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Yes</a:t>
                      </a:r>
                      <a:endParaRPr lang="es-ES_tradnl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-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250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-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-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-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-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8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charset="0"/>
                        </a:rPr>
                        <a:t>-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108" y="11971338"/>
            <a:ext cx="2240481" cy="10242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6658" y="12184812"/>
            <a:ext cx="3357729" cy="697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621314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595389"/>
            <a:ext cx="24384000" cy="9863186"/>
          </a:xfrm>
          <a:prstGeom prst="rect">
            <a:avLst/>
          </a:prstGeom>
          <a:solidFill>
            <a:srgbClr val="8E90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216" y="5829300"/>
            <a:ext cx="5506520" cy="2039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9333515"/>
      </p:ext>
    </p:extLst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454</Words>
  <Application>Microsoft Office PowerPoint</Application>
  <PresentationFormat>Niestandardowy</PresentationFormat>
  <Paragraphs>223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Tema de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Valencia Director1</dc:creator>
  <cp:lastModifiedBy>Marzena</cp:lastModifiedBy>
  <cp:revision>135</cp:revision>
  <dcterms:modified xsi:type="dcterms:W3CDTF">2016-11-20T05:06:44Z</dcterms:modified>
</cp:coreProperties>
</file>